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9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09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112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80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7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391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70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57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51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262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5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370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89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33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9/10/2025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775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communitydevelopment@framinghamm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5B525-F345-4F58-A9A3-340102BF10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City of Framingham </a:t>
            </a:r>
            <a:br>
              <a:rPr lang="en-US" dirty="0"/>
            </a:br>
            <a:r>
              <a:rPr lang="en-US" sz="4000" dirty="0"/>
              <a:t>Consolidated Annual Performance Evaluation Report (CAPER)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37236-E63A-4FB7-83C2-22DC6EDD72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FY25 CDBG &amp; HOME Programs 9/9/2025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6364B4-F972-41BD-ACE0-8BC188332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549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9EBE-11E0-4179-A3F7-B0E1E8993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Facilities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5CCA3-C8BB-4761-B813-1C633F3BB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Allocations </a:t>
            </a:r>
            <a:r>
              <a:rPr lang="en-US" b="1" dirty="0"/>
              <a:t>$55,900.00</a:t>
            </a:r>
          </a:p>
          <a:p>
            <a:r>
              <a:rPr lang="en-US" dirty="0"/>
              <a:t>Expended </a:t>
            </a:r>
            <a:r>
              <a:rPr lang="en-US" b="1" dirty="0"/>
              <a:t>$37,500.00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*the unspent funds are for the replacement of two doors at the BRACE facility that should be completed by the end of the summer.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5CA790-9D48-4547-A6BA-D5C33766B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50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D5602-DE42-4BC0-BC10-13D075FBC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2F2A3-D368-472C-8470-7CF4701C9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Allocation </a:t>
            </a:r>
            <a:r>
              <a:rPr lang="en-US" b="1" dirty="0"/>
              <a:t>$74,000.00</a:t>
            </a:r>
          </a:p>
          <a:p>
            <a:pPr marL="0" indent="0">
              <a:buNone/>
            </a:pPr>
            <a:r>
              <a:rPr lang="en-US" dirty="0"/>
              <a:t>Expended </a:t>
            </a:r>
            <a:r>
              <a:rPr lang="en-US" b="1" dirty="0"/>
              <a:t>$73,991.01</a:t>
            </a:r>
          </a:p>
          <a:p>
            <a:pPr marL="0" indent="0">
              <a:buNone/>
            </a:pPr>
            <a:r>
              <a:rPr lang="en-US" dirty="0"/>
              <a:t>*HUD requires a 15% cap on public service projects.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A56BC2-3AB4-442F-8690-238ECF812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048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201AE-F27D-4BA4-AA03-6DB36BE16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Unspent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D6472E-C70C-484F-A0BF-6269F5976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$52,973.04 remaining from FY25 is available for public facility projects. Because of the caps, this money cannot be used for future public services or admin expenses.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B2F52D-6129-42C4-ADE7-06BBAB42C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834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46D43-09E4-4262-88A0-A33167794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Beneficiary Data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690501-35AD-4F80-897E-EA9963C5C2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326090"/>
              </p:ext>
            </p:extLst>
          </p:nvPr>
        </p:nvGraphicFramePr>
        <p:xfrm>
          <a:off x="819150" y="2222500"/>
          <a:ext cx="105537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6850">
                  <a:extLst>
                    <a:ext uri="{9D8B030D-6E8A-4147-A177-3AD203B41FA5}">
                      <a16:colId xmlns:a16="http://schemas.microsoft.com/office/drawing/2014/main" val="3317800650"/>
                    </a:ext>
                  </a:extLst>
                </a:gridCol>
                <a:gridCol w="5276850">
                  <a:extLst>
                    <a:ext uri="{9D8B030D-6E8A-4147-A177-3AD203B41FA5}">
                      <a16:colId xmlns:a16="http://schemas.microsoft.com/office/drawing/2014/main" val="12170332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 of Residents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354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Economic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223 Businesses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5958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Public Facilities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8000 people (approx.)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2947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Public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2,452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48007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DBEE7D7D-0A6C-4D23-8B77-1D60F130B7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121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C26E-032F-4A60-9DDD-680CCBCE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FY25 HOME Allocations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FF5B0-78DE-410F-A5ED-A055B45E7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Administration </a:t>
            </a:r>
            <a:r>
              <a:rPr lang="en-US" b="1" dirty="0"/>
              <a:t>$25,850.00</a:t>
            </a:r>
            <a:endParaRPr lang="en-US" dirty="0"/>
          </a:p>
          <a:p>
            <a:r>
              <a:rPr lang="en-US" dirty="0"/>
              <a:t>Tenant Based Rental Assistance (TBRA) </a:t>
            </a:r>
            <a:r>
              <a:rPr lang="en-US" b="1" dirty="0"/>
              <a:t>$258,500.00</a:t>
            </a:r>
          </a:p>
          <a:p>
            <a:pPr lvl="1"/>
            <a:r>
              <a:rPr lang="en-US" sz="2000" b="1" dirty="0"/>
              <a:t>TOTAL: $278,455.00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09925DB-3723-4DE6-8477-10E2A9CC2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09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AE5E5-066A-4949-9DF7-AF62CC214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Expenditures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F017E-3CBE-4BED-AECB-B6E3E5D3D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000" b="1" dirty="0"/>
              <a:t>Total HOME Expenditures $185,987.41</a:t>
            </a:r>
          </a:p>
          <a:p>
            <a:pPr lvl="1"/>
            <a:r>
              <a:rPr lang="en-US" sz="2000" dirty="0"/>
              <a:t>Includes rental assistance for 23 families</a:t>
            </a:r>
          </a:p>
          <a:p>
            <a:pPr lvl="1"/>
            <a:r>
              <a:rPr lang="en-US" sz="2000" dirty="0"/>
              <a:t>Remaining funds are committed, but not yet expended for rental assistance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78AA88-7538-4434-B1D0-11D81AB1E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664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33165-CEDB-478C-9065-CD1A8018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5D1AA-CDB8-4FE7-9676-CDEB44F3E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1800" dirty="0"/>
              <a:t>15 day comment period will end September </a:t>
            </a:r>
            <a:r>
              <a:rPr lang="en-US" dirty="0"/>
              <a:t>2</a:t>
            </a:r>
            <a:r>
              <a:rPr lang="en-US" sz="1800" dirty="0"/>
              <a:t>4, 2025</a:t>
            </a:r>
          </a:p>
          <a:p>
            <a:pPr marL="0" indent="0" algn="ctr">
              <a:buNone/>
            </a:pPr>
            <a:r>
              <a:rPr lang="en-US" sz="1800" dirty="0"/>
              <a:t>This presentation will be available on the Community Development webpage at framinghamma.gov and a copy of the report will be available upon acceptance from HUD</a:t>
            </a:r>
          </a:p>
          <a:p>
            <a:pPr marL="0" indent="0" algn="ctr">
              <a:buNone/>
            </a:pPr>
            <a:r>
              <a:rPr lang="en-US" sz="1800" dirty="0"/>
              <a:t>Email comments to </a:t>
            </a:r>
            <a:r>
              <a:rPr lang="en-US" sz="1800" dirty="0">
                <a:hlinkClick r:id="rId2"/>
              </a:rPr>
              <a:t>communitydevelopment@framinghamma.gov</a:t>
            </a:r>
            <a:r>
              <a:rPr lang="en-US" sz="1800" dirty="0"/>
              <a:t>,</a:t>
            </a:r>
          </a:p>
          <a:p>
            <a:pPr marL="0" indent="0" algn="ctr">
              <a:buNone/>
            </a:pPr>
            <a:r>
              <a:rPr lang="en-US" dirty="0"/>
              <a:t>call 508-532-5457, or write to </a:t>
            </a:r>
          </a:p>
          <a:p>
            <a:pPr marL="0" indent="0" algn="ctr">
              <a:buNone/>
            </a:pPr>
            <a:r>
              <a:rPr lang="en-US" dirty="0"/>
              <a:t>Community Development Department,</a:t>
            </a:r>
          </a:p>
          <a:p>
            <a:pPr marL="0" indent="0" algn="ctr">
              <a:buNone/>
            </a:pPr>
            <a:r>
              <a:rPr lang="en-US" sz="1800" dirty="0"/>
              <a:t>150 Concord St. Room 121</a:t>
            </a:r>
          </a:p>
          <a:p>
            <a:pPr marL="0" indent="0" algn="ctr">
              <a:buNone/>
            </a:pPr>
            <a:r>
              <a:rPr lang="en-US" dirty="0"/>
              <a:t>Framingham, MA 01702</a:t>
            </a:r>
            <a:endParaRPr lang="en-US" sz="1800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B9B952-3686-4621-AABA-82BCA9CF3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69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91B02-C6DB-4D75-B63B-BA4B521B7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Citizen Participation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43335-A46C-4768-ACE2-ACA69A080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How does the department engage the public?</a:t>
            </a:r>
          </a:p>
          <a:p>
            <a:pPr lvl="1"/>
            <a:r>
              <a:rPr lang="en-US" dirty="0"/>
              <a:t>Annual CAPER Meeting (Tonight)</a:t>
            </a:r>
          </a:p>
          <a:p>
            <a:pPr lvl="1"/>
            <a:r>
              <a:rPr lang="en-US" dirty="0"/>
              <a:t>Community Needs Assessment Survey (Sept)</a:t>
            </a:r>
          </a:p>
          <a:p>
            <a:pPr lvl="1"/>
            <a:r>
              <a:rPr lang="en-US" dirty="0"/>
              <a:t>RFP Released (Sept. 22)</a:t>
            </a:r>
          </a:p>
          <a:p>
            <a:pPr lvl="1"/>
            <a:r>
              <a:rPr lang="en-US" dirty="0"/>
              <a:t>RFP Deadline (Nov. 25)</a:t>
            </a:r>
          </a:p>
          <a:p>
            <a:pPr lvl="1"/>
            <a:r>
              <a:rPr lang="en-US" dirty="0"/>
              <a:t>Subrecipient Presentations (January)</a:t>
            </a:r>
          </a:p>
          <a:p>
            <a:pPr lvl="1"/>
            <a:r>
              <a:rPr lang="en-US" dirty="0"/>
              <a:t>City Council (March)</a:t>
            </a:r>
          </a:p>
          <a:p>
            <a:pPr lvl="1"/>
            <a:r>
              <a:rPr lang="en-US" dirty="0"/>
              <a:t>Annual Action Plan (May 15)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C60F2F-93C6-42F7-A63D-DD59067D48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7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2889D-9DE2-451B-92C6-FAAB6757C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CDBG and HOME Investment Partnership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A5B24-648E-48CD-B50A-C9EBF57D7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Federal Grant funding used to assist Framingham’s low/moderate income residents</a:t>
            </a:r>
          </a:p>
          <a:p>
            <a:pPr lvl="1"/>
            <a:r>
              <a:rPr lang="en-US" b="1" dirty="0"/>
              <a:t>Community Development Block Grant (CDBG)- </a:t>
            </a:r>
            <a:r>
              <a:rPr lang="en-US" dirty="0"/>
              <a:t>Housing renovation, social service programs, improvement to public facilities, economic development, and program administration</a:t>
            </a:r>
          </a:p>
          <a:p>
            <a:pPr lvl="1"/>
            <a:r>
              <a:rPr lang="en-US" b="1" dirty="0"/>
              <a:t>HOME Investment Partnership Program- </a:t>
            </a:r>
            <a:r>
              <a:rPr lang="en-US" dirty="0"/>
              <a:t>Rehabilitate, preserve, and develop affordable housing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15B825-CF10-4582-AE57-49FF23158F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22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69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0A1C8-601F-405C-800C-F4DAC371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37374-EF58-4719-999E-E3D2A79D4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a variety of activities that serve low and moderate income citizens and improve the quality of life within the low/moderate income census tracts.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B26713-E0C0-4556-8B0B-6D6DF89154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21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725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D233A-4CFD-4B9E-A069-48CC425E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FY2025 CDBG Available Funding 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55147A-AB9F-4AD8-8703-97477CCB7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Entitlement Grant: $495,542.00</a:t>
            </a:r>
          </a:p>
          <a:p>
            <a:r>
              <a:rPr lang="en-US" dirty="0"/>
              <a:t>Program Income: $2,819.59</a:t>
            </a:r>
          </a:p>
          <a:p>
            <a:pPr lvl="1"/>
            <a:r>
              <a:rPr lang="en-US" b="1" dirty="0"/>
              <a:t>TOTAL: $498,361.59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F3C99E-0641-4EC9-A1F7-F9D8D3BC1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88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C1C07-260D-4507-BF12-37151B5DE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CDBG Allocations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ED8EB-9010-4C20-B993-80EC84B91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Economic Development- $266,200.00</a:t>
            </a:r>
          </a:p>
          <a:p>
            <a:r>
              <a:rPr lang="en-US" dirty="0"/>
              <a:t>Public Facilities- $55,900.00</a:t>
            </a:r>
          </a:p>
          <a:p>
            <a:r>
              <a:rPr lang="en-US" dirty="0"/>
              <a:t>Public Services- $74,000.00</a:t>
            </a:r>
          </a:p>
          <a:p>
            <a:r>
              <a:rPr lang="en-US" dirty="0"/>
              <a:t>Program Administration- $99,100.00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3735C4-A589-4DBF-AA72-020EC7B232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3" y="5710947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689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04D83-5D4D-4C40-B59B-2A35E344E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Expenditures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BF0B8-E907-4137-ACB5-72CFE7282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Economic Development- $111,235.95</a:t>
            </a:r>
          </a:p>
          <a:p>
            <a:r>
              <a:rPr lang="en-US" dirty="0"/>
              <a:t>Public Facilities- $37,500.00</a:t>
            </a:r>
          </a:p>
          <a:p>
            <a:r>
              <a:rPr lang="en-US" dirty="0"/>
              <a:t>Public Services- $73,991.01</a:t>
            </a:r>
          </a:p>
          <a:p>
            <a:r>
              <a:rPr lang="en-US" dirty="0"/>
              <a:t>Program Administration- $99,100.00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BA3251-E09B-47E0-9D65-7087F27AB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262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F410A-F1DD-4D4B-925A-C6D77AF94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Year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D2B2F-4D25-4CDC-A877-25DC1BE60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 public infrastructure and facilities that serve primarily low and moderate income residents</a:t>
            </a:r>
          </a:p>
          <a:p>
            <a:r>
              <a:rPr lang="en-US" dirty="0"/>
              <a:t>Improve the quality of life through public services</a:t>
            </a:r>
          </a:p>
          <a:p>
            <a:r>
              <a:rPr lang="en-US" dirty="0"/>
              <a:t>Improve economic conditions for small businesses in the Downtown </a:t>
            </a:r>
          </a:p>
          <a:p>
            <a:r>
              <a:rPr lang="en-US" dirty="0"/>
              <a:t>Improve the capacity of city government to assist residents</a:t>
            </a:r>
          </a:p>
          <a:p>
            <a:r>
              <a:rPr lang="en-US" dirty="0"/>
              <a:t>Administer the CDBG &amp; HOME Programs effectively and equitably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D08865-13ED-478C-8C63-7EA50261F0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47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B12A2-1959-44B7-B949-AA3AA07A9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4EB029-6780-4954-84B1-230130E74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Allocations </a:t>
            </a:r>
            <a:r>
              <a:rPr lang="en-US" b="1" dirty="0"/>
              <a:t>$266,200.00</a:t>
            </a:r>
          </a:p>
          <a:p>
            <a:r>
              <a:rPr lang="en-US" dirty="0"/>
              <a:t>Expended </a:t>
            </a:r>
            <a:r>
              <a:rPr lang="en-US" b="1" dirty="0"/>
              <a:t>$111,235.95</a:t>
            </a:r>
          </a:p>
          <a:p>
            <a:pPr marL="0" indent="0">
              <a:buNone/>
            </a:pPr>
            <a:r>
              <a:rPr lang="en-US" dirty="0"/>
              <a:t>* $54,965.95 was spent for Technical Assistance to downtown businesses through the city’s partner, Downtown Framingham Inc. $56,270 was spent for a microenterprise program which supports small, local businesses with one-time grants.  The unspent funds are $45,034.05 from DFI due to staff turnover, $9,930.00 in unused microenterprise funds, and $100,000.00 that’s earmarked for the repayment of a loan for the </a:t>
            </a:r>
            <a:r>
              <a:rPr lang="en-US" dirty="0" err="1"/>
              <a:t>Seabra</a:t>
            </a:r>
            <a:r>
              <a:rPr lang="en-US" dirty="0"/>
              <a:t> relocation.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12308C-6452-4167-9D01-352C47C18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74" y="5792430"/>
            <a:ext cx="35337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55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7787</TotalTime>
  <Words>566</Words>
  <Application>Microsoft Office PowerPoint</Application>
  <PresentationFormat>Widescreen</PresentationFormat>
  <Paragraphs>77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Century Gothic</vt:lpstr>
      <vt:lpstr>Wingdings 2</vt:lpstr>
      <vt:lpstr>Quotable</vt:lpstr>
      <vt:lpstr>City of Framingham  Consolidated Annual Performance Evaluation Report (CAPER)</vt:lpstr>
      <vt:lpstr>Citizen Participation Plan</vt:lpstr>
      <vt:lpstr>CDBG and HOME Investment Partnership</vt:lpstr>
      <vt:lpstr>Mission</vt:lpstr>
      <vt:lpstr>FY2025 CDBG Available Funding Sources:</vt:lpstr>
      <vt:lpstr>CDBG Allocations</vt:lpstr>
      <vt:lpstr>Expenditures</vt:lpstr>
      <vt:lpstr>Program Year Objectives</vt:lpstr>
      <vt:lpstr>Economic Development</vt:lpstr>
      <vt:lpstr>Public Facilities</vt:lpstr>
      <vt:lpstr>Public Services</vt:lpstr>
      <vt:lpstr>Unspent Funds</vt:lpstr>
      <vt:lpstr>Beneficiary Data</vt:lpstr>
      <vt:lpstr>FY25 HOME Allocations</vt:lpstr>
      <vt:lpstr>HOME Expenditures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Framingham  Consolidated Annual Performance Evaluation Report</dc:title>
  <dc:creator>Nathan Doyen-Charon</dc:creator>
  <cp:lastModifiedBy>Nathan Doyen-Charon</cp:lastModifiedBy>
  <cp:revision>91</cp:revision>
  <dcterms:created xsi:type="dcterms:W3CDTF">2024-09-05T16:55:42Z</dcterms:created>
  <dcterms:modified xsi:type="dcterms:W3CDTF">2025-09-10T14:34:48Z</dcterms:modified>
</cp:coreProperties>
</file>